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0"/>
  </p:notesMasterIdLst>
  <p:sldIdLst>
    <p:sldId id="270" r:id="rId2"/>
    <p:sldId id="271" r:id="rId3"/>
    <p:sldId id="258" r:id="rId4"/>
    <p:sldId id="272" r:id="rId5"/>
    <p:sldId id="262" r:id="rId6"/>
    <p:sldId id="266" r:id="rId7"/>
    <p:sldId id="268" r:id="rId8"/>
    <p:sldId id="260" r:id="rId9"/>
    <p:sldId id="273" r:id="rId10"/>
    <p:sldId id="274" r:id="rId11"/>
    <p:sldId id="275" r:id="rId12"/>
    <p:sldId id="276" r:id="rId13"/>
    <p:sldId id="278" r:id="rId14"/>
    <p:sldId id="279" r:id="rId15"/>
    <p:sldId id="280" r:id="rId16"/>
    <p:sldId id="277" r:id="rId17"/>
    <p:sldId id="265" r:id="rId18"/>
    <p:sldId id="269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0000CC"/>
    <a:srgbClr val="FF0066"/>
    <a:srgbClr val="FB8DB4"/>
    <a:srgbClr val="7EB488"/>
    <a:srgbClr val="FF5050"/>
    <a:srgbClr val="66FF99"/>
    <a:srgbClr val="35F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D1C1-E27B-47DB-9FD6-C5093EAB12B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0D9-A20A-4BDA-ACF4-0B63ECB013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7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8B6B9CB-F7D5-433C-8AF3-146D5463E4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20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1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D5E5625E-C272-4DDC-BB1A-F2119284AF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513FC0A-D2EE-45AB-820A-9FF12718DF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79" y="7937"/>
            <a:ext cx="3201901" cy="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6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10A8B63-AA20-43FB-8003-2909050A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10631C-131A-4691-80E4-A096DFD3F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33D9F1E-26BC-4F9A-9A2B-C37C8DA2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59233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66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60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81C46D73-198A-4ACC-8490-19E85B48E5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454EC6D4-36BC-4D91-954F-419AE188EF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0A5B75-18CB-44A6-8518-69FB2E8E0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14550F1-5B88-4ED0-824C-F29A4A01E93A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EAFBEC-FC15-41FB-A2A5-6D6D343CA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3BCDDA-7072-4301-AC66-2B5C4F3F5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19AB064D-18CB-4910-A9B8-243832FBD00D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348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50CE3D5-F3C7-4751-B025-2152B1CE56F1}"/>
              </a:ext>
            </a:extLst>
          </p:cNvPr>
          <p:cNvSpPr/>
          <p:nvPr/>
        </p:nvSpPr>
        <p:spPr>
          <a:xfrm>
            <a:off x="143457" y="2248996"/>
            <a:ext cx="123612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平行线的判定（一）</a:t>
            </a:r>
            <a:endParaRPr lang="zh-CN" altLang="en-US" sz="7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47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xmlns="" id="{1EC79364-98B2-4CE6-9A70-13C836B6B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05" y="886216"/>
            <a:ext cx="8351837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可以确定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AB∥CE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的条件是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(       )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A.∠2=∠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B. ∠1=∠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C. ∠3=∠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D. ∠3=∠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26" name="Text Box 14">
            <a:extLst>
              <a:ext uri="{FF2B5EF4-FFF2-40B4-BE49-F238E27FC236}">
                <a16:creationId xmlns:a16="http://schemas.microsoft.com/office/drawing/2014/main" xmlns="" id="{A18E0C43-15B0-4B66-8150-1A6CE9B3B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4055" y="1125928"/>
            <a:ext cx="647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</a:p>
        </p:txBody>
      </p:sp>
      <p:grpSp>
        <p:nvGrpSpPr>
          <p:cNvPr id="27" name="Group 25">
            <a:extLst>
              <a:ext uri="{FF2B5EF4-FFF2-40B4-BE49-F238E27FC236}">
                <a16:creationId xmlns:a16="http://schemas.microsoft.com/office/drawing/2014/main" xmlns="" id="{4535ABED-F60B-4B80-9515-5B957C7B7F52}"/>
              </a:ext>
            </a:extLst>
          </p:cNvPr>
          <p:cNvGrpSpPr>
            <a:grpSpLocks/>
          </p:cNvGrpSpPr>
          <p:nvPr/>
        </p:nvGrpSpPr>
        <p:grpSpPr bwMode="auto">
          <a:xfrm>
            <a:off x="5735960" y="2239962"/>
            <a:ext cx="4162425" cy="2378075"/>
            <a:chOff x="0" y="0"/>
            <a:chExt cx="6556" cy="3744"/>
          </a:xfrm>
        </p:grpSpPr>
        <p:sp>
          <p:nvSpPr>
            <p:cNvPr id="28" name="Line 4">
              <a:extLst>
                <a:ext uri="{FF2B5EF4-FFF2-40B4-BE49-F238E27FC236}">
                  <a16:creationId xmlns:a16="http://schemas.microsoft.com/office/drawing/2014/main" xmlns="" id="{08318C23-745F-4F8D-9E5F-3DDD21DA91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20" y="625"/>
              <a:ext cx="1587" cy="24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" name="Group 27">
              <a:extLst>
                <a:ext uri="{FF2B5EF4-FFF2-40B4-BE49-F238E27FC236}">
                  <a16:creationId xmlns:a16="http://schemas.microsoft.com/office/drawing/2014/main" xmlns="" id="{7FD67B82-CF14-4716-8F5D-E03BF7C213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6556" cy="3744"/>
              <a:chOff x="0" y="0"/>
              <a:chExt cx="6556" cy="3744"/>
            </a:xfrm>
          </p:grpSpPr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xmlns="" id="{CC99C3D9-3DD1-4E19-A8BE-E8E768CB7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0" y="2646"/>
                <a:ext cx="400" cy="140"/>
              </a:xfrm>
              <a:custGeom>
                <a:avLst/>
                <a:gdLst>
                  <a:gd name="T0" fmla="*/ 0 w 160"/>
                  <a:gd name="T1" fmla="*/ 56 h 56"/>
                  <a:gd name="T2" fmla="*/ 8 w 160"/>
                  <a:gd name="T3" fmla="*/ 32 h 56"/>
                  <a:gd name="T4" fmla="*/ 80 w 160"/>
                  <a:gd name="T5" fmla="*/ 0 h 56"/>
                  <a:gd name="T6" fmla="*/ 136 w 160"/>
                  <a:gd name="T7" fmla="*/ 8 h 56"/>
                  <a:gd name="T8" fmla="*/ 160 w 160"/>
                  <a:gd name="T9" fmla="*/ 2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56">
                    <a:moveTo>
                      <a:pt x="0" y="56"/>
                    </a:moveTo>
                    <a:cubicBezTo>
                      <a:pt x="3" y="48"/>
                      <a:pt x="2" y="38"/>
                      <a:pt x="8" y="32"/>
                    </a:cubicBezTo>
                    <a:cubicBezTo>
                      <a:pt x="14" y="26"/>
                      <a:pt x="69" y="4"/>
                      <a:pt x="80" y="0"/>
                    </a:cubicBezTo>
                    <a:cubicBezTo>
                      <a:pt x="99" y="3"/>
                      <a:pt x="118" y="3"/>
                      <a:pt x="136" y="8"/>
                    </a:cubicBezTo>
                    <a:cubicBezTo>
                      <a:pt x="145" y="11"/>
                      <a:pt x="160" y="24"/>
                      <a:pt x="160" y="2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xmlns="" id="{185A7740-3046-4EF3-B1D3-2FA7BDD3E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0" y="2706"/>
                <a:ext cx="100" cy="400"/>
              </a:xfrm>
              <a:custGeom>
                <a:avLst/>
                <a:gdLst>
                  <a:gd name="T0" fmla="*/ 0 w 40"/>
                  <a:gd name="T1" fmla="*/ 0 h 160"/>
                  <a:gd name="T2" fmla="*/ 32 w 40"/>
                  <a:gd name="T3" fmla="*/ 72 h 160"/>
                  <a:gd name="T4" fmla="*/ 40 w 40"/>
                  <a:gd name="T5" fmla="*/ 96 h 160"/>
                  <a:gd name="T6" fmla="*/ 32 w 40"/>
                  <a:gd name="T7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60">
                    <a:moveTo>
                      <a:pt x="0" y="0"/>
                    </a:moveTo>
                    <a:cubicBezTo>
                      <a:pt x="25" y="38"/>
                      <a:pt x="13" y="15"/>
                      <a:pt x="32" y="72"/>
                    </a:cubicBezTo>
                    <a:cubicBezTo>
                      <a:pt x="35" y="80"/>
                      <a:pt x="40" y="96"/>
                      <a:pt x="40" y="96"/>
                    </a:cubicBezTo>
                    <a:cubicBezTo>
                      <a:pt x="32" y="155"/>
                      <a:pt x="32" y="133"/>
                      <a:pt x="32" y="16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xmlns="" id="{DCB1C41B-4108-4084-9849-4D5E3E42A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626"/>
                <a:ext cx="100" cy="500"/>
              </a:xfrm>
              <a:custGeom>
                <a:avLst/>
                <a:gdLst>
                  <a:gd name="T0" fmla="*/ 40 w 40"/>
                  <a:gd name="T1" fmla="*/ 0 h 200"/>
                  <a:gd name="T2" fmla="*/ 8 w 40"/>
                  <a:gd name="T3" fmla="*/ 72 h 200"/>
                  <a:gd name="T4" fmla="*/ 0 w 40"/>
                  <a:gd name="T5" fmla="*/ 96 h 200"/>
                  <a:gd name="T6" fmla="*/ 8 w 4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200">
                    <a:moveTo>
                      <a:pt x="40" y="0"/>
                    </a:moveTo>
                    <a:cubicBezTo>
                      <a:pt x="15" y="38"/>
                      <a:pt x="27" y="15"/>
                      <a:pt x="8" y="72"/>
                    </a:cubicBezTo>
                    <a:cubicBezTo>
                      <a:pt x="5" y="80"/>
                      <a:pt x="0" y="96"/>
                      <a:pt x="0" y="96"/>
                    </a:cubicBezTo>
                    <a:cubicBezTo>
                      <a:pt x="3" y="131"/>
                      <a:pt x="8" y="200"/>
                      <a:pt x="8" y="20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Text Box 9">
                <a:extLst>
                  <a:ext uri="{FF2B5EF4-FFF2-40B4-BE49-F238E27FC236}">
                    <a16:creationId xmlns:a16="http://schemas.microsoft.com/office/drawing/2014/main" xmlns="" id="{A5FF2495-AFE7-40BF-8374-F0A21890E1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6" y="2414"/>
                <a:ext cx="455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34" name="Text Box 10">
                <a:extLst>
                  <a:ext uri="{FF2B5EF4-FFF2-40B4-BE49-F238E27FC236}">
                    <a16:creationId xmlns:a16="http://schemas.microsoft.com/office/drawing/2014/main" xmlns="" id="{9308386B-8700-4016-A32E-BE2F424498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4" y="2046"/>
                <a:ext cx="795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35" name="Text Box 11">
                <a:extLst>
                  <a:ext uri="{FF2B5EF4-FFF2-40B4-BE49-F238E27FC236}">
                    <a16:creationId xmlns:a16="http://schemas.microsoft.com/office/drawing/2014/main" xmlns="" id="{406D13FB-EE93-458F-804B-D2189EE646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04" y="2413"/>
                <a:ext cx="453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</a:t>
                </a:r>
              </a:p>
            </p:txBody>
          </p:sp>
          <p:grpSp>
            <p:nvGrpSpPr>
              <p:cNvPr id="36" name="Group 34">
                <a:extLst>
                  <a:ext uri="{FF2B5EF4-FFF2-40B4-BE49-F238E27FC236}">
                    <a16:creationId xmlns:a16="http://schemas.microsoft.com/office/drawing/2014/main" xmlns="" id="{8E260366-6759-427E-BE6F-BBFB88D54C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6557" cy="3745"/>
                <a:chOff x="0" y="0"/>
                <a:chExt cx="6557" cy="3745"/>
              </a:xfrm>
            </p:grpSpPr>
            <p:sp>
              <p:nvSpPr>
                <p:cNvPr id="37" name="Freeform 3">
                  <a:extLst>
                    <a:ext uri="{FF2B5EF4-FFF2-40B4-BE49-F238E27FC236}">
                      <a16:creationId xmlns:a16="http://schemas.microsoft.com/office/drawing/2014/main" xmlns="" id="{5D0283AE-C095-4472-944F-7754B97F91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" y="371"/>
                  <a:ext cx="5442" cy="2723"/>
                </a:xfrm>
                <a:custGeom>
                  <a:avLst/>
                  <a:gdLst>
                    <a:gd name="T0" fmla="*/ 1270 w 2177"/>
                    <a:gd name="T1" fmla="*/ 1089 h 1089"/>
                    <a:gd name="T2" fmla="*/ 544 w 2177"/>
                    <a:gd name="T3" fmla="*/ 0 h 1089"/>
                    <a:gd name="T4" fmla="*/ 0 w 2177"/>
                    <a:gd name="T5" fmla="*/ 1089 h 1089"/>
                    <a:gd name="T6" fmla="*/ 2177 w 2177"/>
                    <a:gd name="T7" fmla="*/ 1089 h 10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77" h="1089">
                      <a:moveTo>
                        <a:pt x="1270" y="1089"/>
                      </a:moveTo>
                      <a:lnTo>
                        <a:pt x="544" y="0"/>
                      </a:lnTo>
                      <a:lnTo>
                        <a:pt x="0" y="1089"/>
                      </a:lnTo>
                      <a:lnTo>
                        <a:pt x="2177" y="1089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8" name="Text Box 14">
                  <a:extLst>
                    <a:ext uri="{FF2B5EF4-FFF2-40B4-BE49-F238E27FC236}">
                      <a16:creationId xmlns:a16="http://schemas.microsoft.com/office/drawing/2014/main" xmlns="" id="{57DB3C66-D16E-4AEB-9AFA-320ACC54670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34" y="0"/>
                  <a:ext cx="102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400" i="1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A</a:t>
                  </a:r>
                </a:p>
              </p:txBody>
            </p:sp>
            <p:sp>
              <p:nvSpPr>
                <p:cNvPr id="39" name="Text Box 14">
                  <a:extLst>
                    <a:ext uri="{FF2B5EF4-FFF2-40B4-BE49-F238E27FC236}">
                      <a16:creationId xmlns:a16="http://schemas.microsoft.com/office/drawing/2014/main" xmlns="" id="{E3E27CC3-517C-4B0A-B1CF-FAA4114FC9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85" y="200"/>
                  <a:ext cx="102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400" i="1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E</a:t>
                  </a:r>
                </a:p>
              </p:txBody>
            </p:sp>
            <p:sp>
              <p:nvSpPr>
                <p:cNvPr id="40" name="Text Box 14">
                  <a:extLst>
                    <a:ext uri="{FF2B5EF4-FFF2-40B4-BE49-F238E27FC236}">
                      <a16:creationId xmlns:a16="http://schemas.microsoft.com/office/drawing/2014/main" xmlns="" id="{E68E34D7-E46F-4C78-8EE5-FBFEB48581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0" y="3025"/>
                  <a:ext cx="102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400" i="1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B</a:t>
                  </a:r>
                </a:p>
              </p:txBody>
            </p:sp>
            <p:sp>
              <p:nvSpPr>
                <p:cNvPr id="41" name="Text Box 14">
                  <a:extLst>
                    <a:ext uri="{FF2B5EF4-FFF2-40B4-BE49-F238E27FC236}">
                      <a16:creationId xmlns:a16="http://schemas.microsoft.com/office/drawing/2014/main" xmlns="" id="{1542FC98-F034-431D-B0A3-F0655ED5DE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77" y="3025"/>
                  <a:ext cx="102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400" i="1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C</a:t>
                  </a:r>
                </a:p>
              </p:txBody>
            </p:sp>
            <p:sp>
              <p:nvSpPr>
                <p:cNvPr id="42" name="Text Box 14">
                  <a:extLst>
                    <a:ext uri="{FF2B5EF4-FFF2-40B4-BE49-F238E27FC236}">
                      <a16:creationId xmlns:a16="http://schemas.microsoft.com/office/drawing/2014/main" xmlns="" id="{8EB21688-6AEE-4B18-9BCB-9DA52EEC211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37" y="3025"/>
                  <a:ext cx="102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400" i="1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rPr>
                    <a:t>D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5158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3C7F1336-4D58-4F03-A56C-B0855FB4A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324" y="833614"/>
            <a:ext cx="10939189" cy="85074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273693" algn="bl" rotWithShape="0">
              <a:srgbClr val="C0C0C0">
                <a:alpha val="7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1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已知∠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1=30°,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或∠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满足条件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________________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//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EC4DD9A-BDC8-4E55-8C01-ABB3F2668A41}"/>
              </a:ext>
            </a:extLst>
          </p:cNvPr>
          <p:cNvGrpSpPr>
            <a:grpSpLocks/>
          </p:cNvGrpSpPr>
          <p:nvPr/>
        </p:nvGrpSpPr>
        <p:grpSpPr bwMode="auto">
          <a:xfrm>
            <a:off x="5973807" y="2545358"/>
            <a:ext cx="5178425" cy="3260725"/>
            <a:chOff x="0" y="144"/>
            <a:chExt cx="3262" cy="2054"/>
          </a:xfrm>
        </p:grpSpPr>
        <p:sp>
          <p:nvSpPr>
            <p:cNvPr id="5" name="Text Box 4">
              <a:extLst>
                <a:ext uri="{FF2B5EF4-FFF2-40B4-BE49-F238E27FC236}">
                  <a16:creationId xmlns:a16="http://schemas.microsoft.com/office/drawing/2014/main" xmlns="" id="{8AD7705F-7FCA-4397-8B46-35A4296C6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860"/>
              <a:ext cx="116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273693" algn="bl" rotWithShape="0">
                <a:srgbClr val="C0C0C0">
                  <a:alpha val="78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24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xmlns="" id="{53204AF6-F101-4122-BCD1-36F6EC5B3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" y="678"/>
              <a:ext cx="471" cy="238"/>
            </a:xfrm>
            <a:custGeom>
              <a:avLst/>
              <a:gdLst>
                <a:gd name="T0" fmla="*/ 38171 w 38171"/>
                <a:gd name="T1" fmla="*/ 13855 h 21600"/>
                <a:gd name="T2" fmla="*/ 21600 w 38171"/>
                <a:gd name="T3" fmla="*/ 21600 h 21600"/>
                <a:gd name="T4" fmla="*/ 0 w 38171"/>
                <a:gd name="T5" fmla="*/ 0 h 21600"/>
                <a:gd name="T6" fmla="*/ 38171 w 38171"/>
                <a:gd name="T7" fmla="*/ 13855 h 21600"/>
                <a:gd name="T8" fmla="*/ 21600 w 38171"/>
                <a:gd name="T9" fmla="*/ 21600 h 21600"/>
                <a:gd name="T10" fmla="*/ 0 w 38171"/>
                <a:gd name="T11" fmla="*/ 0 h 21600"/>
                <a:gd name="T12" fmla="*/ 21600 w 38171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71" h="21600" fill="none">
                  <a:moveTo>
                    <a:pt x="38171" y="13855"/>
                  </a:moveTo>
                  <a:cubicBezTo>
                    <a:pt x="34067" y="18763"/>
                    <a:pt x="27998" y="21599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</a:path>
                <a:path w="38171" h="21600" stroke="0">
                  <a:moveTo>
                    <a:pt x="38171" y="13855"/>
                  </a:moveTo>
                  <a:cubicBezTo>
                    <a:pt x="34067" y="18763"/>
                    <a:pt x="27998" y="21599"/>
                    <a:pt x="21600" y="21600"/>
                  </a:cubicBez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9A8CD33-22F5-497C-8C0F-BFB60A1C8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" y="925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xmlns="" id="{922A4033-1564-446B-8F63-84D35AAA5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" y="1449"/>
              <a:ext cx="356" cy="198"/>
            </a:xfrm>
            <a:custGeom>
              <a:avLst/>
              <a:gdLst>
                <a:gd name="T0" fmla="*/ 0 w 21600"/>
                <a:gd name="T1" fmla="*/ 13262 h 13262"/>
                <a:gd name="T2" fmla="*/ 4550 w 21600"/>
                <a:gd name="T3" fmla="*/ 0 h 13262"/>
                <a:gd name="T4" fmla="*/ 0 w 21600"/>
                <a:gd name="T5" fmla="*/ 13262 h 13262"/>
                <a:gd name="T6" fmla="*/ 4550 w 21600"/>
                <a:gd name="T7" fmla="*/ 0 h 13262"/>
                <a:gd name="T8" fmla="*/ 21600 w 21600"/>
                <a:gd name="T9" fmla="*/ 13262 h 1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13262" fill="none">
                  <a:moveTo>
                    <a:pt x="0" y="13262"/>
                  </a:moveTo>
                  <a:cubicBezTo>
                    <a:pt x="0" y="8458"/>
                    <a:pt x="1601" y="3791"/>
                    <a:pt x="4550" y="0"/>
                  </a:cubicBezTo>
                </a:path>
                <a:path w="21600" h="13262" stroke="0">
                  <a:moveTo>
                    <a:pt x="0" y="13262"/>
                  </a:moveTo>
                  <a:cubicBezTo>
                    <a:pt x="0" y="8458"/>
                    <a:pt x="1601" y="3791"/>
                    <a:pt x="4550" y="0"/>
                  </a:cubicBezTo>
                  <a:lnTo>
                    <a:pt x="21600" y="13262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4FB13316-8655-424F-BFAD-0071E26D0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5" y="13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xmlns="" id="{B7F4D683-BBEA-4732-A4A8-7190257FE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1" y="644"/>
              <a:ext cx="632" cy="278"/>
            </a:xfrm>
            <a:custGeom>
              <a:avLst/>
              <a:gdLst>
                <a:gd name="T0" fmla="*/ 21562 w 21562"/>
                <a:gd name="T1" fmla="*/ 1275 h 10444"/>
                <a:gd name="T2" fmla="*/ 18907 w 21562"/>
                <a:gd name="T3" fmla="*/ 10444 h 10444"/>
                <a:gd name="T4" fmla="*/ 21562 w 21562"/>
                <a:gd name="T5" fmla="*/ 1275 h 10444"/>
                <a:gd name="T6" fmla="*/ 18907 w 21562"/>
                <a:gd name="T7" fmla="*/ 10444 h 10444"/>
                <a:gd name="T8" fmla="*/ 0 w 21562"/>
                <a:gd name="T9" fmla="*/ 0 h 10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62" h="10444" fill="none">
                  <a:moveTo>
                    <a:pt x="21562" y="1275"/>
                  </a:moveTo>
                  <a:cubicBezTo>
                    <a:pt x="21372" y="4491"/>
                    <a:pt x="20464" y="7623"/>
                    <a:pt x="18907" y="10444"/>
                  </a:cubicBezTo>
                </a:path>
                <a:path w="21562" h="10444" stroke="0">
                  <a:moveTo>
                    <a:pt x="21562" y="1275"/>
                  </a:moveTo>
                  <a:cubicBezTo>
                    <a:pt x="21372" y="4491"/>
                    <a:pt x="20464" y="7623"/>
                    <a:pt x="18907" y="10444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7D2955AD-C106-4DCC-86B0-909951961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5" y="735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xmlns="" id="{F1DD03DC-04D4-4E0E-8266-55A6558A4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" y="678"/>
              <a:ext cx="2688" cy="1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A99C1FC0-66F3-47B8-A920-AFE0ACE86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499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15" name="Line 13">
              <a:extLst>
                <a:ext uri="{FF2B5EF4-FFF2-40B4-BE49-F238E27FC236}">
                  <a16:creationId xmlns:a16="http://schemas.microsoft.com/office/drawing/2014/main" xmlns="" id="{D323F7D9-5EE0-4A66-AB25-9EE4B83E92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" y="1647"/>
              <a:ext cx="2740" cy="1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E7A8F7B9-3306-4571-94CC-5AAEB249E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" y="158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xmlns="" id="{8FB8C241-934E-4588-B69E-EE18AA43B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3" y="307"/>
              <a:ext cx="2584" cy="189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xmlns="" id="{5F02E478-606B-46A8-BA71-376A20812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" y="144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i="1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</p:grpSp>
      <p:sp>
        <p:nvSpPr>
          <p:cNvPr id="19" name="Text Box 17">
            <a:extLst>
              <a:ext uri="{FF2B5EF4-FFF2-40B4-BE49-F238E27FC236}">
                <a16:creationId xmlns:a16="http://schemas.microsoft.com/office/drawing/2014/main" xmlns="" id="{5DF54522-9E09-491A-B82E-1BBEE7182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014" y="1091429"/>
            <a:ext cx="4049712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205167" algn="bl" rotWithShape="0">
              <a:srgbClr val="C0C0C0">
                <a:alpha val="7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150°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或∠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30°</a:t>
            </a:r>
          </a:p>
        </p:txBody>
      </p:sp>
    </p:spTree>
    <p:extLst>
      <p:ext uri="{BB962C8B-B14F-4D97-AF65-F5344CB8AC3E}">
        <p14:creationId xmlns:p14="http://schemas.microsoft.com/office/powerpoint/2010/main" val="119335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477F51B-2008-46F6-8E61-07E1D74842B2}"/>
              </a:ext>
            </a:extLst>
          </p:cNvPr>
          <p:cNvSpPr/>
          <p:nvPr/>
        </p:nvSpPr>
        <p:spPr>
          <a:xfrm>
            <a:off x="335360" y="980728"/>
            <a:ext cx="11017224" cy="324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已知：如图所示，∠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1=∠B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，则下列说法正确的是（　　）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A.AB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平行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B.AC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平行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C.AB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平行，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也平行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以上说法都不正确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26E04A-DB68-4D84-91E0-BA4D3D603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2446982"/>
            <a:ext cx="3142456" cy="1964035"/>
          </a:xfrm>
          <a:prstGeom prst="rect">
            <a:avLst/>
          </a:prstGeom>
        </p:spPr>
      </p:pic>
      <p:sp>
        <p:nvSpPr>
          <p:cNvPr id="6" name="Text Box 14">
            <a:extLst>
              <a:ext uri="{FF2B5EF4-FFF2-40B4-BE49-F238E27FC236}">
                <a16:creationId xmlns:a16="http://schemas.microsoft.com/office/drawing/2014/main" xmlns="" id="{9116FCE4-24E2-4EAF-9B7B-66A2FFBE6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312" y="1106512"/>
            <a:ext cx="647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7810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84F1C99-C9BF-4166-906B-D09B75A1D910}"/>
              </a:ext>
            </a:extLst>
          </p:cNvPr>
          <p:cNvSpPr/>
          <p:nvPr/>
        </p:nvSpPr>
        <p:spPr>
          <a:xfrm>
            <a:off x="335360" y="1052736"/>
            <a:ext cx="11660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如图所示，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FE⊥CD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2=26°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，猜想当∠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1=__________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时，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AB∥CD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03A8765-6363-470D-99F8-6E58AE286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2072233"/>
            <a:ext cx="3501926" cy="2713534"/>
          </a:xfrm>
          <a:prstGeom prst="rect">
            <a:avLst/>
          </a:prstGeom>
        </p:spPr>
      </p:pic>
      <p:sp>
        <p:nvSpPr>
          <p:cNvPr id="6" name="Text Box 17">
            <a:extLst>
              <a:ext uri="{FF2B5EF4-FFF2-40B4-BE49-F238E27FC236}">
                <a16:creationId xmlns:a16="http://schemas.microsoft.com/office/drawing/2014/main" xmlns="" id="{84E3AF4A-707F-4AF0-875E-02C1A4EB1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4232" y="1052685"/>
            <a:ext cx="1025376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205167" algn="bl" rotWithShape="0">
              <a:srgbClr val="C0C0C0">
                <a:alpha val="7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64°</a:t>
            </a:r>
          </a:p>
        </p:txBody>
      </p:sp>
    </p:spTree>
    <p:extLst>
      <p:ext uri="{BB962C8B-B14F-4D97-AF65-F5344CB8AC3E}">
        <p14:creationId xmlns:p14="http://schemas.microsoft.com/office/powerpoint/2010/main" val="149321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4953923-90EE-4C23-90C5-A2CB5FA4C990}"/>
              </a:ext>
            </a:extLst>
          </p:cNvPr>
          <p:cNvSpPr/>
          <p:nvPr/>
        </p:nvSpPr>
        <p:spPr>
          <a:xfrm>
            <a:off x="407368" y="1052736"/>
            <a:ext cx="117846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如图，利用直尺和三角尺过直线外一点画已知直线的平行线，这种画法依据的是（　　）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同位角相等，两直线平行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两直线平行，同位角相等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内错角相等，两直线平行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两直线平行，内错角相等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E4081F6-7994-4B59-9CBA-16680162B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2071740"/>
            <a:ext cx="3115022" cy="2714519"/>
          </a:xfrm>
          <a:prstGeom prst="rect">
            <a:avLst/>
          </a:prstGeom>
        </p:spPr>
      </p:pic>
      <p:sp>
        <p:nvSpPr>
          <p:cNvPr id="9" name="Text Box 14">
            <a:extLst>
              <a:ext uri="{FF2B5EF4-FFF2-40B4-BE49-F238E27FC236}">
                <a16:creationId xmlns:a16="http://schemas.microsoft.com/office/drawing/2014/main" xmlns="" id="{CBDE9CC3-A913-4CDE-8FB2-AAAE638D4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592" y="1504908"/>
            <a:ext cx="647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3675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B05FB39-21CA-4117-B7DD-D28BBB00C333}"/>
              </a:ext>
            </a:extLst>
          </p:cNvPr>
          <p:cNvSpPr/>
          <p:nvPr/>
        </p:nvSpPr>
        <p:spPr>
          <a:xfrm>
            <a:off x="443372" y="1052736"/>
            <a:ext cx="11305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6.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如图，已知∠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1=∠2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3=∠4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，试判断直线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GH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是否平行，并说明理由．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B58BB1C-FEC2-4C3D-8982-0CB999BC3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2006843"/>
            <a:ext cx="2813273" cy="306692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003F763-5669-45A8-89D7-AD145A21F7A6}"/>
              </a:ext>
            </a:extLst>
          </p:cNvPr>
          <p:cNvSpPr/>
          <p:nvPr/>
        </p:nvSpPr>
        <p:spPr>
          <a:xfrm>
            <a:off x="887761" y="217894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解：</a:t>
            </a:r>
            <a:r>
              <a:rPr lang="en-US" altLang="zh-CN" sz="2400" b="1" dirty="0">
                <a:solidFill>
                  <a:srgbClr val="FF0000"/>
                </a:solidFill>
              </a:rPr>
              <a:t>EF</a:t>
            </a:r>
            <a:r>
              <a:rPr lang="zh-CN" altLang="en-US" sz="2400" b="1" dirty="0">
                <a:solidFill>
                  <a:srgbClr val="FF0000"/>
                </a:solidFill>
              </a:rPr>
              <a:t>与</a:t>
            </a:r>
            <a:r>
              <a:rPr lang="en-US" altLang="zh-CN" sz="2400" b="1" dirty="0">
                <a:solidFill>
                  <a:srgbClr val="FF0000"/>
                </a:solidFill>
              </a:rPr>
              <a:t>GH</a:t>
            </a:r>
            <a:r>
              <a:rPr lang="zh-CN" altLang="en-US" sz="2400" b="1" dirty="0">
                <a:solidFill>
                  <a:srgbClr val="FF0000"/>
                </a:solidFill>
              </a:rPr>
              <a:t>平行，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理由：∵∠</a:t>
            </a:r>
            <a:r>
              <a:rPr lang="en-US" altLang="zh-CN" sz="2400" b="1" dirty="0">
                <a:solidFill>
                  <a:srgbClr val="FF0000"/>
                </a:solidFill>
              </a:rPr>
              <a:t>1=∠2</a:t>
            </a:r>
            <a:r>
              <a:rPr lang="zh-CN" altLang="en-US" sz="2400" b="1" dirty="0">
                <a:solidFill>
                  <a:srgbClr val="FF0000"/>
                </a:solidFill>
              </a:rPr>
              <a:t>，∠</a:t>
            </a:r>
            <a:r>
              <a:rPr lang="en-US" altLang="zh-CN" sz="2400" b="1" dirty="0">
                <a:solidFill>
                  <a:srgbClr val="FF0000"/>
                </a:solidFill>
              </a:rPr>
              <a:t>2=∠5</a:t>
            </a:r>
            <a:r>
              <a:rPr lang="zh-CN" altLang="en-US" sz="2400" b="1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∴∠</a:t>
            </a:r>
            <a:r>
              <a:rPr lang="en-US" altLang="zh-CN" sz="2400" b="1" dirty="0">
                <a:solidFill>
                  <a:srgbClr val="FF0000"/>
                </a:solidFill>
              </a:rPr>
              <a:t>1=∠5</a:t>
            </a:r>
            <a:r>
              <a:rPr lang="zh-CN" altLang="en-US" sz="2400" b="1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又∵∠</a:t>
            </a:r>
            <a:r>
              <a:rPr lang="en-US" altLang="zh-CN" sz="2400" b="1" dirty="0">
                <a:solidFill>
                  <a:srgbClr val="FF0000"/>
                </a:solidFill>
              </a:rPr>
              <a:t>3=∠4</a:t>
            </a:r>
            <a:r>
              <a:rPr lang="zh-CN" altLang="en-US" sz="2400" b="1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∴∠</a:t>
            </a:r>
            <a:r>
              <a:rPr lang="en-US" altLang="zh-CN" sz="2400" b="1" dirty="0">
                <a:solidFill>
                  <a:srgbClr val="FF0000"/>
                </a:solidFill>
              </a:rPr>
              <a:t>1+∠3=∠4+∠5</a:t>
            </a:r>
            <a:r>
              <a:rPr lang="zh-CN" altLang="en-US" sz="2400" b="1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即∠</a:t>
            </a:r>
            <a:r>
              <a:rPr lang="en-US" altLang="zh-CN" sz="2400" b="1" dirty="0">
                <a:solidFill>
                  <a:srgbClr val="FF0000"/>
                </a:solidFill>
              </a:rPr>
              <a:t>MEF=∠HGE</a:t>
            </a:r>
            <a:r>
              <a:rPr lang="zh-CN" altLang="en-US" sz="2400" b="1" dirty="0">
                <a:solidFill>
                  <a:srgbClr val="FF0000"/>
                </a:solidFill>
              </a:rPr>
              <a:t>，</a:t>
            </a:r>
          </a:p>
          <a:p>
            <a:r>
              <a:rPr lang="zh-CN" altLang="en-US" sz="2400" b="1" dirty="0">
                <a:solidFill>
                  <a:srgbClr val="FF0000"/>
                </a:solidFill>
              </a:rPr>
              <a:t>∴</a:t>
            </a:r>
            <a:r>
              <a:rPr lang="en-US" altLang="zh-CN" sz="2400" b="1" dirty="0">
                <a:solidFill>
                  <a:srgbClr val="FF0000"/>
                </a:solidFill>
              </a:rPr>
              <a:t>EF∥HG</a:t>
            </a:r>
            <a:r>
              <a:rPr lang="zh-CN" altLang="en-US" sz="2400" b="1" dirty="0">
                <a:solidFill>
                  <a:srgbClr val="FF0000"/>
                </a:solidFill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3904011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02FFDD5-0F36-4594-8313-52BFE9DBB7D4}"/>
              </a:ext>
            </a:extLst>
          </p:cNvPr>
          <p:cNvSpPr/>
          <p:nvPr/>
        </p:nvSpPr>
        <p:spPr>
          <a:xfrm>
            <a:off x="408532" y="980728"/>
            <a:ext cx="11161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7.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如图，在四边形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中，∠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＝∠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＝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90</a:t>
            </a:r>
            <a:r>
              <a:rPr lang="en-US" altLang="zh-CN" sz="2800" baseline="30000" dirty="0">
                <a:latin typeface="Times New Roman" panose="02020603050405020304" pitchFamily="18" charset="0"/>
                <a:ea typeface="黑体" panose="02010609060101010101" pitchFamily="49" charset="-122"/>
              </a:rPr>
              <a:t>∘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分别平分∠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BAD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BCD.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求证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:AE∥CF.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A93F541-AD78-4FB5-A89A-8491595270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20"/>
          <a:stretch/>
        </p:blipFill>
        <p:spPr>
          <a:xfrm>
            <a:off x="7752184" y="2184208"/>
            <a:ext cx="4142953" cy="254093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E5F57AE-02A9-462D-93E7-192ABAEAF763}"/>
              </a:ext>
            </a:extLst>
          </p:cNvPr>
          <p:cNvSpPr/>
          <p:nvPr/>
        </p:nvSpPr>
        <p:spPr>
          <a:xfrm>
            <a:off x="622228" y="1934835"/>
            <a:ext cx="7343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解：根据图形可知</a:t>
            </a:r>
            <a:r>
              <a:rPr lang="en-US" altLang="zh-CN" sz="2400" dirty="0">
                <a:solidFill>
                  <a:srgbClr val="FF0000"/>
                </a:solidFill>
              </a:rPr>
              <a:t>: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∵ABCD</a:t>
            </a:r>
            <a:r>
              <a:rPr lang="zh-CN" altLang="en-US" sz="2400" dirty="0">
                <a:solidFill>
                  <a:srgbClr val="FF0000"/>
                </a:solidFill>
              </a:rPr>
              <a:t>是四边形</a:t>
            </a:r>
          </a:p>
          <a:p>
            <a:r>
              <a:rPr lang="zh-CN" altLang="en-US" sz="2400" dirty="0">
                <a:solidFill>
                  <a:srgbClr val="FF0000"/>
                </a:solidFill>
              </a:rPr>
              <a:t>∴∠</a:t>
            </a:r>
            <a:r>
              <a:rPr lang="en-US" altLang="zh-CN" sz="2400" dirty="0">
                <a:solidFill>
                  <a:srgbClr val="FF0000"/>
                </a:solidFill>
              </a:rPr>
              <a:t>BAD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B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BCD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D</a:t>
            </a:r>
            <a:r>
              <a:rPr lang="zh-CN" altLang="en-US" sz="2400" dirty="0">
                <a:solidFill>
                  <a:srgbClr val="FF0000"/>
                </a:solidFill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</a:rPr>
              <a:t>360∘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∵∠B</a:t>
            </a:r>
            <a:r>
              <a:rPr lang="zh-CN" altLang="en-US" sz="2400" dirty="0">
                <a:solidFill>
                  <a:srgbClr val="FF0000"/>
                </a:solidFill>
              </a:rPr>
              <a:t>＝∠</a:t>
            </a:r>
            <a:r>
              <a:rPr lang="en-US" altLang="zh-CN" sz="2400" dirty="0">
                <a:solidFill>
                  <a:srgbClr val="FF0000"/>
                </a:solidFill>
              </a:rPr>
              <a:t>D</a:t>
            </a:r>
            <a:r>
              <a:rPr lang="zh-CN" altLang="en-US" sz="2400" dirty="0">
                <a:solidFill>
                  <a:srgbClr val="FF0000"/>
                </a:solidFill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</a:rPr>
              <a:t>90∘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∴∠BAD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BCD</a:t>
            </a:r>
            <a:r>
              <a:rPr lang="zh-CN" altLang="en-US" sz="2400" dirty="0">
                <a:solidFill>
                  <a:srgbClr val="FF0000"/>
                </a:solidFill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</a:rPr>
              <a:t>180∘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∵AE</a:t>
            </a:r>
            <a:r>
              <a:rPr lang="zh-CN" altLang="en-US" sz="2400" dirty="0">
                <a:solidFill>
                  <a:srgbClr val="FF0000"/>
                </a:solidFill>
              </a:rPr>
              <a:t>平分∠</a:t>
            </a:r>
            <a:r>
              <a:rPr lang="en-US" altLang="zh-CN" sz="2400" dirty="0">
                <a:solidFill>
                  <a:srgbClr val="FF0000"/>
                </a:solidFill>
              </a:rPr>
              <a:t>BAD</a:t>
            </a:r>
            <a:r>
              <a:rPr lang="zh-CN" altLang="en-US" sz="2400" dirty="0">
                <a:solidFill>
                  <a:srgbClr val="FF0000"/>
                </a:solidFill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</a:rPr>
              <a:t>CF</a:t>
            </a:r>
            <a:r>
              <a:rPr lang="zh-CN" altLang="en-US" sz="2400" dirty="0">
                <a:solidFill>
                  <a:srgbClr val="FF0000"/>
                </a:solidFill>
              </a:rPr>
              <a:t>平分∠</a:t>
            </a:r>
            <a:r>
              <a:rPr lang="en-US" altLang="zh-CN" sz="2400" dirty="0">
                <a:solidFill>
                  <a:srgbClr val="FF0000"/>
                </a:solidFill>
              </a:rPr>
              <a:t>BCD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∴∠BAE</a:t>
            </a:r>
            <a:r>
              <a:rPr lang="zh-CN" altLang="en-US" sz="2400" dirty="0">
                <a:solidFill>
                  <a:srgbClr val="FF0000"/>
                </a:solidFill>
              </a:rPr>
              <a:t>＝  </a:t>
            </a:r>
            <a:r>
              <a:rPr lang="en-US" altLang="zh-CN" sz="2400" dirty="0">
                <a:solidFill>
                  <a:srgbClr val="FF0000"/>
                </a:solidFill>
              </a:rPr>
              <a:t>12 ∠BAD</a:t>
            </a:r>
            <a:r>
              <a:rPr lang="zh-CN" altLang="en-US" sz="2400" dirty="0">
                <a:solidFill>
                  <a:srgbClr val="FF0000"/>
                </a:solidFill>
              </a:rPr>
              <a:t>，∠</a:t>
            </a:r>
            <a:r>
              <a:rPr lang="en-US" altLang="zh-CN" sz="2400" dirty="0">
                <a:solidFill>
                  <a:srgbClr val="FF0000"/>
                </a:solidFill>
              </a:rPr>
              <a:t>BCF</a:t>
            </a:r>
            <a:r>
              <a:rPr lang="zh-CN" altLang="en-US" sz="2400" dirty="0">
                <a:solidFill>
                  <a:srgbClr val="FF0000"/>
                </a:solidFill>
              </a:rPr>
              <a:t>＝  </a:t>
            </a:r>
            <a:r>
              <a:rPr lang="en-US" altLang="zh-CN" sz="2400" dirty="0">
                <a:solidFill>
                  <a:srgbClr val="FF0000"/>
                </a:solidFill>
              </a:rPr>
              <a:t>12 ∠BCD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∴∠BAE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BCF</a:t>
            </a:r>
            <a:r>
              <a:rPr lang="zh-CN" altLang="en-US" sz="2400" dirty="0">
                <a:solidFill>
                  <a:srgbClr val="FF0000"/>
                </a:solidFill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</a:rPr>
              <a:t>90∘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∵∠BFC</a:t>
            </a:r>
            <a:r>
              <a:rPr lang="zh-CN" altLang="en-US" sz="2400" dirty="0">
                <a:solidFill>
                  <a:srgbClr val="FF0000"/>
                </a:solidFill>
              </a:rPr>
              <a:t>＋∠</a:t>
            </a:r>
            <a:r>
              <a:rPr lang="en-US" altLang="zh-CN" sz="2400" dirty="0">
                <a:solidFill>
                  <a:srgbClr val="FF0000"/>
                </a:solidFill>
              </a:rPr>
              <a:t>BCF</a:t>
            </a:r>
            <a:r>
              <a:rPr lang="zh-CN" altLang="en-US" sz="2400" dirty="0">
                <a:solidFill>
                  <a:srgbClr val="FF0000"/>
                </a:solidFill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</a:rPr>
              <a:t>90∘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∴∠BFC</a:t>
            </a:r>
            <a:r>
              <a:rPr lang="zh-CN" altLang="en-US" sz="2400" dirty="0">
                <a:solidFill>
                  <a:srgbClr val="FF0000"/>
                </a:solidFill>
              </a:rPr>
              <a:t>＝∠</a:t>
            </a:r>
            <a:r>
              <a:rPr lang="en-US" altLang="zh-CN" sz="2400" dirty="0">
                <a:solidFill>
                  <a:srgbClr val="FF0000"/>
                </a:solidFill>
              </a:rPr>
              <a:t>BAE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∴AE</a:t>
            </a:r>
            <a:r>
              <a:rPr lang="zh-CN" altLang="en-US" sz="2400" dirty="0">
                <a:solidFill>
                  <a:srgbClr val="FF0000"/>
                </a:solidFill>
              </a:rPr>
              <a:t>∥</a:t>
            </a:r>
            <a:r>
              <a:rPr lang="en-US" altLang="zh-CN" sz="2400" dirty="0">
                <a:solidFill>
                  <a:srgbClr val="FF0000"/>
                </a:solidFill>
              </a:rPr>
              <a:t>CF</a:t>
            </a:r>
          </a:p>
        </p:txBody>
      </p:sp>
    </p:spTree>
    <p:extLst>
      <p:ext uri="{BB962C8B-B14F-4D97-AF65-F5344CB8AC3E}">
        <p14:creationId xmlns:p14="http://schemas.microsoft.com/office/powerpoint/2010/main" val="3876019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40544" y="-1461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9DCAE94-DD4A-4FBD-8D7A-37AD87B42780}"/>
              </a:ext>
            </a:extLst>
          </p:cNvPr>
          <p:cNvGrpSpPr/>
          <p:nvPr/>
        </p:nvGrpSpPr>
        <p:grpSpPr>
          <a:xfrm>
            <a:off x="227014" y="913005"/>
            <a:ext cx="2448272" cy="872435"/>
            <a:chOff x="539552" y="1290773"/>
            <a:chExt cx="2880320" cy="1008113"/>
          </a:xfrm>
        </p:grpSpPr>
        <p:sp>
          <p:nvSpPr>
            <p:cNvPr id="17" name="对角圆角矩形 1">
              <a:extLst>
                <a:ext uri="{FF2B5EF4-FFF2-40B4-BE49-F238E27FC236}">
                  <a16:creationId xmlns:a16="http://schemas.microsoft.com/office/drawing/2014/main" xmlns="" id="{3D9805FD-C747-448B-B418-2DBE04EBCD54}"/>
                </a:ext>
              </a:extLst>
            </p:cNvPr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2">
              <a:extLst>
                <a:ext uri="{FF2B5EF4-FFF2-40B4-BE49-F238E27FC236}">
                  <a16:creationId xmlns:a16="http://schemas.microsoft.com/office/drawing/2014/main" xmlns="" id="{271C442B-D622-4835-AFE8-9D29230A70DA}"/>
                </a:ext>
              </a:extLst>
            </p:cNvPr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9" name="TextBox 5">
            <a:extLst>
              <a:ext uri="{FF2B5EF4-FFF2-40B4-BE49-F238E27FC236}">
                <a16:creationId xmlns:a16="http://schemas.microsoft.com/office/drawing/2014/main" xmlns="" id="{6E7CAD90-B29D-4E70-9C51-09948F55FF14}"/>
              </a:ext>
            </a:extLst>
          </p:cNvPr>
          <p:cNvSpPr txBox="1"/>
          <p:nvPr/>
        </p:nvSpPr>
        <p:spPr>
          <a:xfrm>
            <a:off x="257691" y="1952720"/>
            <a:ext cx="11676617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两条直线被第三条直线所截，如果同位角相等，那么这两条直线平行。</a:t>
            </a:r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xmlns="" id="{354C8189-E52D-4A05-A96D-308369CFA76F}"/>
              </a:ext>
            </a:extLst>
          </p:cNvPr>
          <p:cNvSpPr txBox="1"/>
          <p:nvPr/>
        </p:nvSpPr>
        <p:spPr>
          <a:xfrm>
            <a:off x="2593728" y="3345807"/>
            <a:ext cx="7102672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简单说成：同位角相等，两直线平行。</a:t>
            </a:r>
          </a:p>
        </p:txBody>
      </p:sp>
      <p:pic>
        <p:nvPicPr>
          <p:cNvPr id="21" name="Picture 2" descr="d:\My Documents\My Pictures\111.png">
            <a:extLst>
              <a:ext uri="{FF2B5EF4-FFF2-40B4-BE49-F238E27FC236}">
                <a16:creationId xmlns:a16="http://schemas.microsoft.com/office/drawing/2014/main" xmlns="" id="{17B60F7A-124B-40E7-86AA-520B4C495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96" y="4236492"/>
            <a:ext cx="2859087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76D47D2-047F-4FDD-83C8-BC83CFEDC39B}"/>
              </a:ext>
            </a:extLst>
          </p:cNvPr>
          <p:cNvGrpSpPr/>
          <p:nvPr/>
        </p:nvGrpSpPr>
        <p:grpSpPr>
          <a:xfrm>
            <a:off x="6665931" y="4165933"/>
            <a:ext cx="4464496" cy="2304256"/>
            <a:chOff x="3851920" y="4077072"/>
            <a:chExt cx="4464496" cy="2304256"/>
          </a:xfrm>
        </p:grpSpPr>
        <p:sp>
          <p:nvSpPr>
            <p:cNvPr id="23" name="左箭头标注 25">
              <a:extLst>
                <a:ext uri="{FF2B5EF4-FFF2-40B4-BE49-F238E27FC236}">
                  <a16:creationId xmlns:a16="http://schemas.microsoft.com/office/drawing/2014/main" xmlns="" id="{1EE8764C-66F8-4E3C-96FF-5135849BBB32}"/>
                </a:ext>
              </a:extLst>
            </p:cNvPr>
            <p:cNvSpPr/>
            <p:nvPr/>
          </p:nvSpPr>
          <p:spPr>
            <a:xfrm>
              <a:off x="3851920" y="4077072"/>
              <a:ext cx="4464496" cy="2304256"/>
            </a:xfrm>
            <a:prstGeom prst="leftArrowCallout">
              <a:avLst>
                <a:gd name="adj1" fmla="val 11654"/>
                <a:gd name="adj2" fmla="val 10286"/>
                <a:gd name="adj3" fmla="val 45956"/>
                <a:gd name="adj4" fmla="val 6497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xmlns="" id="{F0BE48B4-ABB8-4717-A6B2-BB288A833C6D}"/>
                </a:ext>
              </a:extLst>
            </p:cNvPr>
            <p:cNvSpPr txBox="1"/>
            <p:nvPr/>
          </p:nvSpPr>
          <p:spPr>
            <a:xfrm>
              <a:off x="5593231" y="4278806"/>
              <a:ext cx="2579169" cy="597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29">
              <a:extLst>
                <a:ext uri="{FF2B5EF4-FFF2-40B4-BE49-F238E27FC236}">
                  <a16:creationId xmlns:a16="http://schemas.microsoft.com/office/drawing/2014/main" xmlns="" id="{17FE3E4E-A955-4B47-B6DE-A340F5BAA057}"/>
                </a:ext>
              </a:extLst>
            </p:cNvPr>
            <p:cNvSpPr txBox="1"/>
            <p:nvPr/>
          </p:nvSpPr>
          <p:spPr>
            <a:xfrm>
              <a:off x="5593231" y="4926878"/>
              <a:ext cx="2579169" cy="597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CD</a:t>
              </a:r>
              <a:endPara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30">
              <a:extLst>
                <a:ext uri="{FF2B5EF4-FFF2-40B4-BE49-F238E27FC236}">
                  <a16:creationId xmlns:a16="http://schemas.microsoft.com/office/drawing/2014/main" xmlns="" id="{41CA34E6-4DE6-4E45-A40D-EBCB14204838}"/>
                </a:ext>
              </a:extLst>
            </p:cNvPr>
            <p:cNvSpPr txBox="1"/>
            <p:nvPr/>
          </p:nvSpPr>
          <p:spPr>
            <a:xfrm>
              <a:off x="5413465" y="5593004"/>
              <a:ext cx="2882404" cy="380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（同位角相等，两直线平行）</a:t>
              </a:r>
              <a:endPara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圆角矩形标注 28">
            <a:extLst>
              <a:ext uri="{FF2B5EF4-FFF2-40B4-BE49-F238E27FC236}">
                <a16:creationId xmlns:a16="http://schemas.microsoft.com/office/drawing/2014/main" xmlns="" id="{C230A917-CBC1-4553-964F-7287845AD206}"/>
              </a:ext>
            </a:extLst>
          </p:cNvPr>
          <p:cNvSpPr/>
          <p:nvPr/>
        </p:nvSpPr>
        <p:spPr>
          <a:xfrm>
            <a:off x="9048328" y="1048969"/>
            <a:ext cx="1865649" cy="750729"/>
          </a:xfrm>
          <a:prstGeom prst="wedgeRoundRectCallout">
            <a:avLst>
              <a:gd name="adj1" fmla="val -91293"/>
              <a:gd name="adj2" fmla="val 76842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文字语言</a:t>
            </a:r>
          </a:p>
        </p:txBody>
      </p:sp>
      <p:sp>
        <p:nvSpPr>
          <p:cNvPr id="28" name="圆角矩形标注 33">
            <a:extLst>
              <a:ext uri="{FF2B5EF4-FFF2-40B4-BE49-F238E27FC236}">
                <a16:creationId xmlns:a16="http://schemas.microsoft.com/office/drawing/2014/main" xmlns="" id="{2FEB0C87-2D0C-4159-950E-C9EB9009D477}"/>
              </a:ext>
            </a:extLst>
          </p:cNvPr>
          <p:cNvSpPr/>
          <p:nvPr/>
        </p:nvSpPr>
        <p:spPr>
          <a:xfrm>
            <a:off x="5956326" y="5870300"/>
            <a:ext cx="1865649" cy="750729"/>
          </a:xfrm>
          <a:prstGeom prst="wedgeRoundRectCallout">
            <a:avLst>
              <a:gd name="adj1" fmla="val 85236"/>
              <a:gd name="adj2" fmla="val -137579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几何语言</a:t>
            </a:r>
          </a:p>
        </p:txBody>
      </p:sp>
      <p:sp>
        <p:nvSpPr>
          <p:cNvPr id="29" name="圆角矩形标注 34">
            <a:extLst>
              <a:ext uri="{FF2B5EF4-FFF2-40B4-BE49-F238E27FC236}">
                <a16:creationId xmlns:a16="http://schemas.microsoft.com/office/drawing/2014/main" xmlns="" id="{23B6950D-44CB-4AA8-922F-114E0A1CC759}"/>
              </a:ext>
            </a:extLst>
          </p:cNvPr>
          <p:cNvSpPr/>
          <p:nvPr/>
        </p:nvSpPr>
        <p:spPr>
          <a:xfrm>
            <a:off x="518325" y="5668576"/>
            <a:ext cx="1865649" cy="750729"/>
          </a:xfrm>
          <a:prstGeom prst="wedgeRoundRectCallout">
            <a:avLst>
              <a:gd name="adj1" fmla="val 57701"/>
              <a:gd name="adj2" fmla="val -107471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图形语言</a:t>
            </a:r>
          </a:p>
        </p:txBody>
      </p:sp>
    </p:spTree>
    <p:extLst>
      <p:ext uri="{BB962C8B-B14F-4D97-AF65-F5344CB8AC3E}">
        <p14:creationId xmlns:p14="http://schemas.microsoft.com/office/powerpoint/2010/main" val="3644633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1AC3691E-757F-4DCF-8A58-AAA8BA58E6A8}"/>
              </a:ext>
            </a:extLst>
          </p:cNvPr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FD5E2DC-FD89-4263-B6A7-B049CEED515A}"/>
              </a:ext>
            </a:extLst>
          </p:cNvPr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4" name="任意多边形 4">
            <a:extLst>
              <a:ext uri="{FF2B5EF4-FFF2-40B4-BE49-F238E27FC236}">
                <a16:creationId xmlns:a16="http://schemas.microsoft.com/office/drawing/2014/main" xmlns="" id="{43891323-A8F1-4AD5-99BF-E55F757D695E}"/>
              </a:ext>
            </a:extLst>
          </p:cNvPr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5">
            <a:extLst>
              <a:ext uri="{FF2B5EF4-FFF2-40B4-BE49-F238E27FC236}">
                <a16:creationId xmlns:a16="http://schemas.microsoft.com/office/drawing/2014/main" xmlns="" id="{5CDC5A4B-9D95-4062-B4B0-6900275B8120}"/>
              </a:ext>
            </a:extLst>
          </p:cNvPr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6">
            <a:extLst>
              <a:ext uri="{FF2B5EF4-FFF2-40B4-BE49-F238E27FC236}">
                <a16:creationId xmlns:a16="http://schemas.microsoft.com/office/drawing/2014/main" xmlns="" id="{B49FF6F4-C011-4989-BB99-39EA510BA93A}"/>
              </a:ext>
            </a:extLst>
          </p:cNvPr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7">
            <a:extLst>
              <a:ext uri="{FF2B5EF4-FFF2-40B4-BE49-F238E27FC236}">
                <a16:creationId xmlns:a16="http://schemas.microsoft.com/office/drawing/2014/main" xmlns="" id="{A40B665A-600D-48A0-B842-880CC76DB903}"/>
              </a:ext>
            </a:extLst>
          </p:cNvPr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9">
            <a:extLst>
              <a:ext uri="{FF2B5EF4-FFF2-40B4-BE49-F238E27FC236}">
                <a16:creationId xmlns:a16="http://schemas.microsoft.com/office/drawing/2014/main" xmlns="" id="{841D4D5F-02EC-40B4-858A-EEC20FA6030D}"/>
              </a:ext>
            </a:extLst>
          </p:cNvPr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0">
            <a:extLst>
              <a:ext uri="{FF2B5EF4-FFF2-40B4-BE49-F238E27FC236}">
                <a16:creationId xmlns:a16="http://schemas.microsoft.com/office/drawing/2014/main" xmlns="" id="{5684386B-8B1E-4AAA-BE41-B40BE621FA97}"/>
              </a:ext>
            </a:extLst>
          </p:cNvPr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4">
            <a:extLst>
              <a:ext uri="{FF2B5EF4-FFF2-40B4-BE49-F238E27FC236}">
                <a16:creationId xmlns:a16="http://schemas.microsoft.com/office/drawing/2014/main" xmlns="" id="{A0CF0486-DEA0-4A79-ADAB-3739535E08C9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1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4" grpId="1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D9EC5D7-A20E-40DF-9784-43B415C1A58C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2EA32C7-A3AB-4FFD-9401-967734E30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3A80D27-F492-49DE-8710-4A3AB96B67B6}"/>
              </a:ext>
            </a:extLst>
          </p:cNvPr>
          <p:cNvSpPr txBox="1"/>
          <p:nvPr/>
        </p:nvSpPr>
        <p:spPr>
          <a:xfrm>
            <a:off x="1554044" y="1563638"/>
            <a:ext cx="7350267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理解并掌握平行线的判定方法一？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5FA8D79A-2D71-4127-99C5-C3E012746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A6B660DC-DA72-4CB9-9239-AB90C21212DF}"/>
              </a:ext>
            </a:extLst>
          </p:cNvPr>
          <p:cNvSpPr txBox="1"/>
          <p:nvPr/>
        </p:nvSpPr>
        <p:spPr>
          <a:xfrm>
            <a:off x="1560364" y="2715823"/>
            <a:ext cx="8064028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灵活运用平行线的判定方法解决问题？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1919457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知识链接</a:t>
            </a:r>
          </a:p>
        </p:txBody>
      </p:sp>
      <p:sp>
        <p:nvSpPr>
          <p:cNvPr id="5" name="矩形 4"/>
          <p:cNvSpPr/>
          <p:nvPr/>
        </p:nvSpPr>
        <p:spPr>
          <a:xfrm>
            <a:off x="-96688" y="1174535"/>
            <a:ext cx="5390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平行线的判定</a:t>
            </a:r>
          </a:p>
        </p:txBody>
      </p:sp>
      <p:sp>
        <p:nvSpPr>
          <p:cNvPr id="9" name="TextBox 64">
            <a:extLst>
              <a:ext uri="{FF2B5EF4-FFF2-40B4-BE49-F238E27FC236}">
                <a16:creationId xmlns:a16="http://schemas.microsoft.com/office/drawing/2014/main" xmlns="" id="{98DDAF6E-4541-495E-AF17-C61059699851}"/>
              </a:ext>
            </a:extLst>
          </p:cNvPr>
          <p:cNvSpPr txBox="1"/>
          <p:nvPr/>
        </p:nvSpPr>
        <p:spPr>
          <a:xfrm>
            <a:off x="2999656" y="2528169"/>
            <a:ext cx="5688632" cy="957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b="1" dirty="0">
                <a:latin typeface="Arial" panose="020B0604020202020204" pitchFamily="34" charset="0"/>
                <a:ea typeface="微软雅黑" panose="020B0503020204020204" pitchFamily="34" charset="-122"/>
              </a:rPr>
              <a:t>辨别、断定之意。</a:t>
            </a:r>
          </a:p>
        </p:txBody>
      </p:sp>
    </p:spTree>
    <p:extLst>
      <p:ext uri="{BB962C8B-B14F-4D97-AF65-F5344CB8AC3E}">
        <p14:creationId xmlns:p14="http://schemas.microsoft.com/office/powerpoint/2010/main" val="104315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知识链接</a:t>
            </a:r>
          </a:p>
        </p:txBody>
      </p:sp>
      <p:sp>
        <p:nvSpPr>
          <p:cNvPr id="14" name="矩形 13"/>
          <p:cNvSpPr/>
          <p:nvPr/>
        </p:nvSpPr>
        <p:spPr>
          <a:xfrm>
            <a:off x="-744760" y="2541858"/>
            <a:ext cx="5390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定义的功能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40454" y="3429000"/>
            <a:ext cx="7245626" cy="2002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latin typeface="Arial" panose="020B0604020202020204" pitchFamily="34" charset="0"/>
                <a:ea typeface="微软雅黑" panose="020B0503020204020204" pitchFamily="34" charset="-122"/>
              </a:rPr>
              <a:t>①描述共性之特征；</a:t>
            </a:r>
            <a:endParaRPr lang="en-US" altLang="zh-CN" sz="4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latin typeface="Arial" panose="020B0604020202020204" pitchFamily="34" charset="0"/>
                <a:ea typeface="微软雅黑" panose="020B0503020204020204" pitchFamily="34" charset="-122"/>
              </a:rPr>
              <a:t>②辨别判断之依据。</a:t>
            </a:r>
          </a:p>
        </p:txBody>
      </p:sp>
      <p:sp>
        <p:nvSpPr>
          <p:cNvPr id="7" name="Text Box 23">
            <a:extLst>
              <a:ext uri="{FF2B5EF4-FFF2-40B4-BE49-F238E27FC236}">
                <a16:creationId xmlns:a16="http://schemas.microsoft.com/office/drawing/2014/main" xmlns="" id="{2E4DB5A1-0748-4CC0-8B2A-E9530064F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913801"/>
            <a:ext cx="835342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平行线的定义：</a:t>
            </a:r>
          </a:p>
          <a:p>
            <a:pPr eaLnBrk="1" hangingPunct="1">
              <a:spcBef>
                <a:spcPct val="50000"/>
              </a:spcBef>
            </a:pPr>
            <a:endParaRPr lang="en-US" altLang="zh-CN" sz="4400" b="1" dirty="0">
              <a:ea typeface="宋体" panose="02010600030101010101" pitchFamily="2" charset="-122"/>
            </a:endParaRPr>
          </a:p>
        </p:txBody>
      </p:sp>
      <p:sp>
        <p:nvSpPr>
          <p:cNvPr id="8" name="Text Box 24">
            <a:extLst>
              <a:ext uri="{FF2B5EF4-FFF2-40B4-BE49-F238E27FC236}">
                <a16:creationId xmlns:a16="http://schemas.microsoft.com/office/drawing/2014/main" xmlns="" id="{41531A51-A6F4-471F-AE8F-33646644D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1539251"/>
            <a:ext cx="111300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       </a:t>
            </a:r>
            <a:r>
              <a:rPr lang="zh-CN" altLang="en-US" sz="3600" b="1" dirty="0">
                <a:ea typeface="微软雅黑" panose="020B0503020204020204" pitchFamily="34" charset="-122"/>
              </a:rPr>
              <a:t>在同一平面内，不相交的两条直线叫做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平行线。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178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5712" y="1021859"/>
            <a:ext cx="11280576" cy="7413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微软雅黑" panose="020B0503020204020204" pitchFamily="34" charset="-122"/>
              </a:rPr>
              <a:t>如果同一平面内的两条直线不相交，则两条直线平行。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2630487"/>
            <a:ext cx="87852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A09F997-3373-4F88-99C0-E4B5A866A66C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51474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3CDCA19-2A59-4E3F-A1D2-77BBC2E0EE39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157DE52D-ED08-4F7A-ABF7-D4C1E5083EAC}"/>
              </a:ext>
            </a:extLst>
          </p:cNvPr>
          <p:cNvSpPr/>
          <p:nvPr/>
        </p:nvSpPr>
        <p:spPr>
          <a:xfrm>
            <a:off x="4295800" y="885276"/>
            <a:ext cx="32624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平行线画法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xmlns="" id="{462ECF00-8F8D-4C5E-9A06-56A64ED1D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59" b="98085" l="97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40540">
            <a:off x="5345244" y="4088878"/>
            <a:ext cx="1528114" cy="164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>
            <a:extLst>
              <a:ext uri="{FF2B5EF4-FFF2-40B4-BE49-F238E27FC236}">
                <a16:creationId xmlns:a16="http://schemas.microsoft.com/office/drawing/2014/main" xmlns="" id="{38D1A2B5-0C3E-4E99-90D0-1EED993C0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90" b="86325" l="9961" r="89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129" y="5660907"/>
            <a:ext cx="988371" cy="79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50EC449B-DDA2-47E2-BE31-D3F52053C5A1}"/>
              </a:ext>
            </a:extLst>
          </p:cNvPr>
          <p:cNvCxnSpPr/>
          <p:nvPr/>
        </p:nvCxnSpPr>
        <p:spPr>
          <a:xfrm>
            <a:off x="3823828" y="4725144"/>
            <a:ext cx="381041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2F24E627-234F-4A99-92C6-6D18D9B35400}"/>
              </a:ext>
            </a:extLst>
          </p:cNvPr>
          <p:cNvCxnSpPr/>
          <p:nvPr/>
        </p:nvCxnSpPr>
        <p:spPr>
          <a:xfrm>
            <a:off x="3024120" y="3542918"/>
            <a:ext cx="381041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pic>
        <p:nvPicPr>
          <p:cNvPr id="35" name="Picture 2">
            <a:extLst>
              <a:ext uri="{FF2B5EF4-FFF2-40B4-BE49-F238E27FC236}">
                <a16:creationId xmlns:a16="http://schemas.microsoft.com/office/drawing/2014/main" xmlns="" id="{02C8A633-98C5-46D4-B3EC-64B05288E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04" b="89951" l="5573" r="967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82577" y="2247189"/>
            <a:ext cx="4199085" cy="190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827D7ABB-6760-4E72-995C-CE7644DC77CF}"/>
              </a:ext>
            </a:extLst>
          </p:cNvPr>
          <p:cNvCxnSpPr/>
          <p:nvPr/>
        </p:nvCxnSpPr>
        <p:spPr>
          <a:xfrm>
            <a:off x="3279514" y="3253234"/>
            <a:ext cx="3166268" cy="2384809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/>
        </p:spPr>
      </p:cxn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46868D08-D037-49F0-A7E8-850F444612BC}"/>
              </a:ext>
            </a:extLst>
          </p:cNvPr>
          <p:cNvGrpSpPr/>
          <p:nvPr/>
        </p:nvGrpSpPr>
        <p:grpSpPr>
          <a:xfrm>
            <a:off x="5285171" y="4734148"/>
            <a:ext cx="1819275" cy="879475"/>
            <a:chOff x="2661132" y="5465464"/>
            <a:chExt cx="1819275" cy="879475"/>
          </a:xfrm>
        </p:grpSpPr>
        <p:sp>
          <p:nvSpPr>
            <p:cNvPr id="47" name="任意多边形 17">
              <a:extLst>
                <a:ext uri="{FF2B5EF4-FFF2-40B4-BE49-F238E27FC236}">
                  <a16:creationId xmlns:a16="http://schemas.microsoft.com/office/drawing/2014/main" xmlns="" id="{93C0E6CC-2830-4620-9324-49B716A5F6E3}"/>
                </a:ext>
              </a:extLst>
            </p:cNvPr>
            <p:cNvSpPr/>
            <p:nvPr/>
          </p:nvSpPr>
          <p:spPr>
            <a:xfrm>
              <a:off x="2661132" y="5465464"/>
              <a:ext cx="1819275" cy="879475"/>
            </a:xfrm>
            <a:custGeom>
              <a:avLst/>
              <a:gdLst>
                <a:gd name="connsiteX0" fmla="*/ 0 w 1819275"/>
                <a:gd name="connsiteY0" fmla="*/ 3175 h 879475"/>
                <a:gd name="connsiteX1" fmla="*/ 1152525 w 1819275"/>
                <a:gd name="connsiteY1" fmla="*/ 879475 h 879475"/>
                <a:gd name="connsiteX2" fmla="*/ 1819275 w 1819275"/>
                <a:gd name="connsiteY2" fmla="*/ 0 h 879475"/>
                <a:gd name="connsiteX3" fmla="*/ 0 w 1819275"/>
                <a:gd name="connsiteY3" fmla="*/ 3175 h 87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9275" h="879475">
                  <a:moveTo>
                    <a:pt x="0" y="3175"/>
                  </a:moveTo>
                  <a:lnTo>
                    <a:pt x="1152525" y="879475"/>
                  </a:lnTo>
                  <a:lnTo>
                    <a:pt x="181927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66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51" name="任意多边形 25">
              <a:extLst>
                <a:ext uri="{FF2B5EF4-FFF2-40B4-BE49-F238E27FC236}">
                  <a16:creationId xmlns:a16="http://schemas.microsoft.com/office/drawing/2014/main" xmlns="" id="{3215A1B8-0CCF-47B8-B9A7-1B77ADBDC89C}"/>
                </a:ext>
              </a:extLst>
            </p:cNvPr>
            <p:cNvSpPr/>
            <p:nvPr/>
          </p:nvSpPr>
          <p:spPr>
            <a:xfrm>
              <a:off x="3298825" y="5676900"/>
              <a:ext cx="822325" cy="403225"/>
            </a:xfrm>
            <a:custGeom>
              <a:avLst/>
              <a:gdLst>
                <a:gd name="connsiteX0" fmla="*/ 0 w 822325"/>
                <a:gd name="connsiteY0" fmla="*/ 3175 h 403225"/>
                <a:gd name="connsiteX1" fmla="*/ 514350 w 822325"/>
                <a:gd name="connsiteY1" fmla="*/ 403225 h 403225"/>
                <a:gd name="connsiteX2" fmla="*/ 822325 w 822325"/>
                <a:gd name="connsiteY2" fmla="*/ 0 h 403225"/>
                <a:gd name="connsiteX3" fmla="*/ 0 w 822325"/>
                <a:gd name="connsiteY3" fmla="*/ 3175 h 40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325" h="403225">
                  <a:moveTo>
                    <a:pt x="0" y="3175"/>
                  </a:moveTo>
                  <a:lnTo>
                    <a:pt x="514350" y="403225"/>
                  </a:lnTo>
                  <a:lnTo>
                    <a:pt x="82232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sp>
        <p:nvSpPr>
          <p:cNvPr id="52" name="TextBox 37">
            <a:extLst>
              <a:ext uri="{FF2B5EF4-FFF2-40B4-BE49-F238E27FC236}">
                <a16:creationId xmlns:a16="http://schemas.microsoft.com/office/drawing/2014/main" xmlns="" id="{FFA2ECF1-E468-4E42-B1F2-1582D1AA0D1C}"/>
              </a:ext>
            </a:extLst>
          </p:cNvPr>
          <p:cNvSpPr txBox="1"/>
          <p:nvPr/>
        </p:nvSpPr>
        <p:spPr>
          <a:xfrm>
            <a:off x="2753545" y="3232026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C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3" name="TextBox 38">
            <a:extLst>
              <a:ext uri="{FF2B5EF4-FFF2-40B4-BE49-F238E27FC236}">
                <a16:creationId xmlns:a16="http://schemas.microsoft.com/office/drawing/2014/main" xmlns="" id="{E8DCCAF9-3941-48D0-BF0F-8F9754743654}"/>
              </a:ext>
            </a:extLst>
          </p:cNvPr>
          <p:cNvSpPr txBox="1"/>
          <p:nvPr/>
        </p:nvSpPr>
        <p:spPr>
          <a:xfrm>
            <a:off x="3056394" y="2835321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4" name="TextBox 39">
            <a:extLst>
              <a:ext uri="{FF2B5EF4-FFF2-40B4-BE49-F238E27FC236}">
                <a16:creationId xmlns:a16="http://schemas.microsoft.com/office/drawing/2014/main" xmlns="" id="{A0FAFE11-18D3-4E03-805B-3236ED4F1064}"/>
              </a:ext>
            </a:extLst>
          </p:cNvPr>
          <p:cNvSpPr txBox="1"/>
          <p:nvPr/>
        </p:nvSpPr>
        <p:spPr>
          <a:xfrm>
            <a:off x="3545633" y="4418062"/>
            <a:ext cx="566227" cy="5043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A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5" name="TextBox 40">
            <a:extLst>
              <a:ext uri="{FF2B5EF4-FFF2-40B4-BE49-F238E27FC236}">
                <a16:creationId xmlns:a16="http://schemas.microsoft.com/office/drawing/2014/main" xmlns="" id="{EC7CFDDD-88D9-4C82-BEC7-E60C06658528}"/>
              </a:ext>
            </a:extLst>
          </p:cNvPr>
          <p:cNvSpPr txBox="1"/>
          <p:nvPr/>
        </p:nvSpPr>
        <p:spPr>
          <a:xfrm>
            <a:off x="7567605" y="4408224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B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6" name="TextBox 41">
            <a:extLst>
              <a:ext uri="{FF2B5EF4-FFF2-40B4-BE49-F238E27FC236}">
                <a16:creationId xmlns:a16="http://schemas.microsoft.com/office/drawing/2014/main" xmlns="" id="{EAA6AA24-C2E6-4227-9434-2378F6CECBC8}"/>
              </a:ext>
            </a:extLst>
          </p:cNvPr>
          <p:cNvSpPr txBox="1"/>
          <p:nvPr/>
        </p:nvSpPr>
        <p:spPr>
          <a:xfrm>
            <a:off x="6344108" y="5485855"/>
            <a:ext cx="566227" cy="5043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F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7" name="TextBox 42">
            <a:extLst>
              <a:ext uri="{FF2B5EF4-FFF2-40B4-BE49-F238E27FC236}">
                <a16:creationId xmlns:a16="http://schemas.microsoft.com/office/drawing/2014/main" xmlns="" id="{1E750334-FEA8-49B1-986C-F6B30FCB669B}"/>
              </a:ext>
            </a:extLst>
          </p:cNvPr>
          <p:cNvSpPr txBox="1"/>
          <p:nvPr/>
        </p:nvSpPr>
        <p:spPr>
          <a:xfrm>
            <a:off x="6771135" y="3212663"/>
            <a:ext cx="566227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D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C5103DC0-F521-4558-8232-37DCAE05495F}"/>
              </a:ext>
            </a:extLst>
          </p:cNvPr>
          <p:cNvGrpSpPr/>
          <p:nvPr/>
        </p:nvGrpSpPr>
        <p:grpSpPr>
          <a:xfrm>
            <a:off x="3719053" y="3559299"/>
            <a:ext cx="1819275" cy="879475"/>
            <a:chOff x="2661132" y="5465464"/>
            <a:chExt cx="1819275" cy="879475"/>
          </a:xfrm>
        </p:grpSpPr>
        <p:sp>
          <p:nvSpPr>
            <p:cNvPr id="59" name="任意多边形 44">
              <a:extLst>
                <a:ext uri="{FF2B5EF4-FFF2-40B4-BE49-F238E27FC236}">
                  <a16:creationId xmlns:a16="http://schemas.microsoft.com/office/drawing/2014/main" xmlns="" id="{DE61B305-06D1-46C0-AEE8-444670D0A9DD}"/>
                </a:ext>
              </a:extLst>
            </p:cNvPr>
            <p:cNvSpPr/>
            <p:nvPr/>
          </p:nvSpPr>
          <p:spPr>
            <a:xfrm>
              <a:off x="2661132" y="5465464"/>
              <a:ext cx="1819275" cy="879475"/>
            </a:xfrm>
            <a:custGeom>
              <a:avLst/>
              <a:gdLst>
                <a:gd name="connsiteX0" fmla="*/ 0 w 1819275"/>
                <a:gd name="connsiteY0" fmla="*/ 3175 h 879475"/>
                <a:gd name="connsiteX1" fmla="*/ 1152525 w 1819275"/>
                <a:gd name="connsiteY1" fmla="*/ 879475 h 879475"/>
                <a:gd name="connsiteX2" fmla="*/ 1819275 w 1819275"/>
                <a:gd name="connsiteY2" fmla="*/ 0 h 879475"/>
                <a:gd name="connsiteX3" fmla="*/ 0 w 1819275"/>
                <a:gd name="connsiteY3" fmla="*/ 3175 h 879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9275" h="879475">
                  <a:moveTo>
                    <a:pt x="0" y="3175"/>
                  </a:moveTo>
                  <a:lnTo>
                    <a:pt x="1152525" y="879475"/>
                  </a:lnTo>
                  <a:lnTo>
                    <a:pt x="181927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66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60" name="任意多边形 45">
              <a:extLst>
                <a:ext uri="{FF2B5EF4-FFF2-40B4-BE49-F238E27FC236}">
                  <a16:creationId xmlns:a16="http://schemas.microsoft.com/office/drawing/2014/main" xmlns="" id="{FD35BACB-7CE6-4522-8067-62A19C74B899}"/>
                </a:ext>
              </a:extLst>
            </p:cNvPr>
            <p:cNvSpPr/>
            <p:nvPr/>
          </p:nvSpPr>
          <p:spPr>
            <a:xfrm>
              <a:off x="3298825" y="5676900"/>
              <a:ext cx="822325" cy="403225"/>
            </a:xfrm>
            <a:custGeom>
              <a:avLst/>
              <a:gdLst>
                <a:gd name="connsiteX0" fmla="*/ 0 w 822325"/>
                <a:gd name="connsiteY0" fmla="*/ 3175 h 403225"/>
                <a:gd name="connsiteX1" fmla="*/ 514350 w 822325"/>
                <a:gd name="connsiteY1" fmla="*/ 403225 h 403225"/>
                <a:gd name="connsiteX2" fmla="*/ 822325 w 822325"/>
                <a:gd name="connsiteY2" fmla="*/ 0 h 403225"/>
                <a:gd name="connsiteX3" fmla="*/ 0 w 822325"/>
                <a:gd name="connsiteY3" fmla="*/ 3175 h 40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325" h="403225">
                  <a:moveTo>
                    <a:pt x="0" y="3175"/>
                  </a:moveTo>
                  <a:lnTo>
                    <a:pt x="514350" y="403225"/>
                  </a:lnTo>
                  <a:lnTo>
                    <a:pt x="822325" y="0"/>
                  </a:lnTo>
                  <a:lnTo>
                    <a:pt x="0" y="317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sp>
        <p:nvSpPr>
          <p:cNvPr id="61" name="TextBox 31">
            <a:extLst>
              <a:ext uri="{FF2B5EF4-FFF2-40B4-BE49-F238E27FC236}">
                <a16:creationId xmlns:a16="http://schemas.microsoft.com/office/drawing/2014/main" xmlns="" id="{302FB5B7-69C2-4121-9B9A-EF06BB9B8E7F}"/>
              </a:ext>
            </a:extLst>
          </p:cNvPr>
          <p:cNvSpPr txBox="1"/>
          <p:nvPr/>
        </p:nvSpPr>
        <p:spPr>
          <a:xfrm>
            <a:off x="411237" y="2176756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1.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放</a:t>
            </a:r>
          </a:p>
        </p:txBody>
      </p:sp>
      <p:sp>
        <p:nvSpPr>
          <p:cNvPr id="62" name="TextBox 47">
            <a:extLst>
              <a:ext uri="{FF2B5EF4-FFF2-40B4-BE49-F238E27FC236}">
                <a16:creationId xmlns:a16="http://schemas.microsoft.com/office/drawing/2014/main" xmlns="" id="{C4C39DF3-53EB-4E07-8325-1B0A560E5F13}"/>
              </a:ext>
            </a:extLst>
          </p:cNvPr>
          <p:cNvSpPr txBox="1"/>
          <p:nvPr/>
        </p:nvSpPr>
        <p:spPr>
          <a:xfrm>
            <a:off x="414797" y="2873559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靠</a:t>
            </a:r>
          </a:p>
        </p:txBody>
      </p:sp>
      <p:sp>
        <p:nvSpPr>
          <p:cNvPr id="63" name="TextBox 48">
            <a:extLst>
              <a:ext uri="{FF2B5EF4-FFF2-40B4-BE49-F238E27FC236}">
                <a16:creationId xmlns:a16="http://schemas.microsoft.com/office/drawing/2014/main" xmlns="" id="{826594A6-AAC9-41DC-B39F-E49594B9A025}"/>
              </a:ext>
            </a:extLst>
          </p:cNvPr>
          <p:cNvSpPr txBox="1"/>
          <p:nvPr/>
        </p:nvSpPr>
        <p:spPr>
          <a:xfrm>
            <a:off x="407368" y="3521631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3.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推</a:t>
            </a:r>
          </a:p>
        </p:txBody>
      </p:sp>
      <p:sp>
        <p:nvSpPr>
          <p:cNvPr id="64" name="TextBox 49">
            <a:extLst>
              <a:ext uri="{FF2B5EF4-FFF2-40B4-BE49-F238E27FC236}">
                <a16:creationId xmlns:a16="http://schemas.microsoft.com/office/drawing/2014/main" xmlns="" id="{1776E93D-16C9-4E23-935B-0DB7E1E1941A}"/>
              </a:ext>
            </a:extLst>
          </p:cNvPr>
          <p:cNvSpPr txBox="1"/>
          <p:nvPr/>
        </p:nvSpPr>
        <p:spPr>
          <a:xfrm>
            <a:off x="411237" y="4277416"/>
            <a:ext cx="1495180" cy="831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4.</a:t>
            </a:r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画</a:t>
            </a:r>
          </a:p>
        </p:txBody>
      </p:sp>
    </p:spTree>
    <p:extLst>
      <p:ext uri="{BB962C8B-B14F-4D97-AF65-F5344CB8AC3E}">
        <p14:creationId xmlns:p14="http://schemas.microsoft.com/office/powerpoint/2010/main" val="285822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85185E-6 L -0.41276 0.1932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38" y="965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150000">
                                      <p:cBhvr>
                                        <p:cTn id="19" dur="19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4.81481E-6 L -0.1306 -0.171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28" y="-858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-0.525 -0.4016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50" y="-2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461 -0.40416 L -0.21107 -0.4057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77" y="-9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 animBg="1"/>
      <p:bldP spid="55" grpId="0"/>
      <p:bldP spid="56" grpId="0" animBg="1"/>
      <p:bldP spid="57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27014" y="913005"/>
            <a:ext cx="2448272" cy="872435"/>
            <a:chOff x="539552" y="1290773"/>
            <a:chExt cx="2880320" cy="1008113"/>
          </a:xfrm>
        </p:grpSpPr>
        <p:sp>
          <p:nvSpPr>
            <p:cNvPr id="2" name="对角圆角矩形 1"/>
            <p:cNvSpPr/>
            <p:nvPr/>
          </p:nvSpPr>
          <p:spPr>
            <a:xfrm>
              <a:off x="539552" y="1290773"/>
              <a:ext cx="2808312" cy="1008113"/>
            </a:xfrm>
            <a:prstGeom prst="round2DiagRect">
              <a:avLst/>
            </a:prstGeom>
            <a:solidFill>
              <a:srgbClr val="0000CC"/>
            </a:solidFill>
            <a:ln>
              <a:solidFill>
                <a:schemeClr val="bg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39552" y="1304298"/>
              <a:ext cx="2880320" cy="8106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判定方法</a:t>
              </a:r>
              <a:r>
                <a:rPr lang="en-US" altLang="zh-CN" sz="3600" b="1" dirty="0">
                  <a:ln w="11430">
                    <a:solidFill>
                      <a:srgbClr val="FFFF00"/>
                    </a:solidFill>
                  </a:ln>
                  <a:solidFill>
                    <a:schemeClr val="bg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方正姚体" panose="02010601030101010101" pitchFamily="2" charset="-122"/>
                  <a:ea typeface="方正姚体" panose="02010601030101010101" pitchFamily="2" charset="-122"/>
                </a:rPr>
                <a:t>1</a:t>
              </a:r>
              <a:endParaRPr lang="zh-CN" altLang="en-US" sz="3600" b="1" dirty="0">
                <a:ln w="11430"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57691" y="1952720"/>
            <a:ext cx="11676617" cy="13094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两条直线被第三条直线所截，如果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，那么这两条直线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平行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3728" y="3345807"/>
            <a:ext cx="7102672" cy="669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</a:rPr>
              <a:t>简单说成：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同位角相等，两直线平行。</a:t>
            </a:r>
          </a:p>
        </p:txBody>
      </p:sp>
      <p:pic>
        <p:nvPicPr>
          <p:cNvPr id="3074" name="Picture 2" descr="d:\My Documents\My Pictures\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96" y="4236492"/>
            <a:ext cx="2859087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组合 27"/>
          <p:cNvGrpSpPr/>
          <p:nvPr/>
        </p:nvGrpSpPr>
        <p:grpSpPr>
          <a:xfrm>
            <a:off x="6665931" y="4165933"/>
            <a:ext cx="4464496" cy="2304256"/>
            <a:chOff x="3851920" y="4077072"/>
            <a:chExt cx="4464496" cy="2304256"/>
          </a:xfrm>
        </p:grpSpPr>
        <p:sp>
          <p:nvSpPr>
            <p:cNvPr id="26" name="左箭头标注 25"/>
            <p:cNvSpPr/>
            <p:nvPr/>
          </p:nvSpPr>
          <p:spPr>
            <a:xfrm>
              <a:off x="3851920" y="4077072"/>
              <a:ext cx="4464496" cy="2304256"/>
            </a:xfrm>
            <a:prstGeom prst="leftArrowCallout">
              <a:avLst>
                <a:gd name="adj1" fmla="val 11654"/>
                <a:gd name="adj2" fmla="val 10286"/>
                <a:gd name="adj3" fmla="val 45956"/>
                <a:gd name="adj4" fmla="val 6497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93231" y="4278806"/>
              <a:ext cx="2579169" cy="597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∵∠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1=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∠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93231" y="4926878"/>
              <a:ext cx="2579169" cy="597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∴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AB</a:t>
              </a: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∥</a:t>
              </a: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CD</a:t>
              </a:r>
              <a:endPara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13465" y="5593004"/>
              <a:ext cx="2882404" cy="380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（同位角相等，两直线平行）</a:t>
              </a:r>
              <a:endPara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圆角矩形标注 28"/>
          <p:cNvSpPr/>
          <p:nvPr/>
        </p:nvSpPr>
        <p:spPr>
          <a:xfrm>
            <a:off x="9048328" y="1048969"/>
            <a:ext cx="1865649" cy="750729"/>
          </a:xfrm>
          <a:prstGeom prst="wedgeRoundRectCallout">
            <a:avLst>
              <a:gd name="adj1" fmla="val -91293"/>
              <a:gd name="adj2" fmla="val 76842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文字语言</a:t>
            </a:r>
          </a:p>
        </p:txBody>
      </p:sp>
      <p:sp>
        <p:nvSpPr>
          <p:cNvPr id="34" name="圆角矩形标注 33"/>
          <p:cNvSpPr/>
          <p:nvPr/>
        </p:nvSpPr>
        <p:spPr>
          <a:xfrm>
            <a:off x="5956326" y="5870300"/>
            <a:ext cx="1865649" cy="750729"/>
          </a:xfrm>
          <a:prstGeom prst="wedgeRoundRectCallout">
            <a:avLst>
              <a:gd name="adj1" fmla="val 85236"/>
              <a:gd name="adj2" fmla="val -137579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几何语言</a:t>
            </a:r>
          </a:p>
        </p:txBody>
      </p:sp>
      <p:sp>
        <p:nvSpPr>
          <p:cNvPr id="35" name="圆角矩形标注 34"/>
          <p:cNvSpPr/>
          <p:nvPr/>
        </p:nvSpPr>
        <p:spPr>
          <a:xfrm>
            <a:off x="518325" y="5668576"/>
            <a:ext cx="1865649" cy="750729"/>
          </a:xfrm>
          <a:prstGeom prst="wedgeRoundRectCallout">
            <a:avLst>
              <a:gd name="adj1" fmla="val 57701"/>
              <a:gd name="adj2" fmla="val -107471"/>
              <a:gd name="adj3" fmla="val 16667"/>
            </a:avLst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图形语言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2E0C6B0-E123-400E-85E2-B8B8B76CEC58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9229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29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51384" y="794222"/>
            <a:ext cx="11521280" cy="14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如图，已知∠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3=∠4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，试判断直线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GH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是否平行，并说明理由。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195EAE0-14CA-430C-B773-61FEC1ADB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4" y="2307091"/>
            <a:ext cx="2741265" cy="2988428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546EF92-1232-4212-B85C-4346B5D47888}"/>
              </a:ext>
            </a:extLst>
          </p:cNvPr>
          <p:cNvSpPr/>
          <p:nvPr/>
        </p:nvSpPr>
        <p:spPr>
          <a:xfrm>
            <a:off x="767408" y="2440058"/>
            <a:ext cx="7632848" cy="408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解：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平行。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理由：∵∠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2=∠5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（已知）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1=∠5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（等量代换）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又∵∠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3=∠4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（已知）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1+∠3=∠4+∠5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（等量加等量和相等）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即∠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MEF=∠HGE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∴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en-US" altLang="zh-CN" sz="280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66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Box 3"/>
          <p:cNvSpPr txBox="1">
            <a:spLocks noChangeArrowheads="1"/>
          </p:cNvSpPr>
          <p:nvPr/>
        </p:nvSpPr>
        <p:spPr bwMode="auto">
          <a:xfrm>
            <a:off x="587152" y="1464472"/>
            <a:ext cx="11184904" cy="1135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1=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lang="zh-CN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lang="zh-CN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91344" y="844158"/>
            <a:ext cx="23416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3548" y="3761709"/>
            <a:ext cx="11184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∵∠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B=∠_______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，∴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           ）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∵∠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BGC=∠_______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，∴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           ）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∵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en-US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∴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en-US" altLang="zh-CN" sz="24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∥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                                      ）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0952" y="2949659"/>
            <a:ext cx="23416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322025" y="1001570"/>
            <a:ext cx="2124472" cy="2027019"/>
            <a:chOff x="237276" y="4509119"/>
            <a:chExt cx="2124472" cy="2027019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76" y="4509119"/>
              <a:ext cx="2124472" cy="2027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043608" y="6113934"/>
              <a:ext cx="648072" cy="401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latin typeface="+mn-ea"/>
                </a:rPr>
                <a:t>图</a:t>
              </a:r>
              <a:r>
                <a:rPr lang="en-US" altLang="zh-CN" b="1" dirty="0">
                  <a:latin typeface="+mn-ea"/>
                </a:rPr>
                <a:t>1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109034" y="3565478"/>
            <a:ext cx="3003419" cy="1806252"/>
            <a:chOff x="3707904" y="4619502"/>
            <a:chExt cx="3003419" cy="1806252"/>
          </a:xfrm>
        </p:grpSpPr>
        <p:graphicFrame>
          <p:nvGraphicFramePr>
            <p:cNvPr id="5" name="对象 4" descr="21世纪教育网 -- 中国最大型、最专业的中小学教育资源门户网站"/>
            <p:cNvGraphicFramePr>
              <a:graphicFrameLocks noChangeAspect="1"/>
            </p:cNvGraphicFramePr>
            <p:nvPr/>
          </p:nvGraphicFramePr>
          <p:xfrm>
            <a:off x="3707904" y="4619502"/>
            <a:ext cx="3003419" cy="1806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1" name="位图图像" r:id="rId4" imgW="1362265" imgH="819048" progId="Paint.Picture">
                    <p:embed/>
                  </p:oleObj>
                </mc:Choice>
                <mc:Fallback>
                  <p:oleObj name="位图图像" r:id="rId4" imgW="1362265" imgH="819048" progId="Paint.Picture">
                    <p:embed/>
                    <p:pic>
                      <p:nvPicPr>
                        <p:cNvPr id="5" name="对象 4" descr="21世纪教育网 -- 中国最大型、最专业的中小学教育资源门户网站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7904" y="4619502"/>
                          <a:ext cx="3003419" cy="18062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4659095" y="5984065"/>
              <a:ext cx="648072" cy="4013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latin typeface="+mn-ea"/>
                </a:rPr>
                <a:t>图</a:t>
              </a:r>
              <a:r>
                <a:rPr lang="en-US" altLang="zh-CN" b="1" dirty="0">
                  <a:latin typeface="+mn-ea"/>
                </a:rPr>
                <a:t>2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2A925C4-265A-4FCC-9800-79593598264A}"/>
              </a:ext>
            </a:extLst>
          </p:cNvPr>
          <p:cNvSpPr/>
          <p:nvPr/>
        </p:nvSpPr>
        <p:spPr>
          <a:xfrm>
            <a:off x="4511824" y="-2738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简单应用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7F37F26-C921-499B-8DCD-5856CFEBA285}"/>
              </a:ext>
            </a:extLst>
          </p:cNvPr>
          <p:cNvSpPr/>
          <p:nvPr/>
        </p:nvSpPr>
        <p:spPr>
          <a:xfrm>
            <a:off x="4886854" y="1616571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689B156-E898-46BF-98F8-787A87902668}"/>
              </a:ext>
            </a:extLst>
          </p:cNvPr>
          <p:cNvSpPr/>
          <p:nvPr/>
        </p:nvSpPr>
        <p:spPr>
          <a:xfrm>
            <a:off x="4888019" y="2175247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D9EB0F4-3D41-4BC8-934E-2F069ECD1B9A}"/>
              </a:ext>
            </a:extLst>
          </p:cNvPr>
          <p:cNvSpPr/>
          <p:nvPr/>
        </p:nvSpPr>
        <p:spPr>
          <a:xfrm>
            <a:off x="2627699" y="1558250"/>
            <a:ext cx="760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BBF1E47-ED25-4520-B986-5C5353D6A5DD}"/>
              </a:ext>
            </a:extLst>
          </p:cNvPr>
          <p:cNvSpPr/>
          <p:nvPr/>
        </p:nvSpPr>
        <p:spPr>
          <a:xfrm>
            <a:off x="3818688" y="1525833"/>
            <a:ext cx="760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FA49593-7F39-4F40-91DD-D3F7DD1C5730}"/>
              </a:ext>
            </a:extLst>
          </p:cNvPr>
          <p:cNvSpPr/>
          <p:nvPr/>
        </p:nvSpPr>
        <p:spPr>
          <a:xfrm>
            <a:off x="2632667" y="2093265"/>
            <a:ext cx="760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ED791DF-691E-434D-8806-8B542706E9F5}"/>
              </a:ext>
            </a:extLst>
          </p:cNvPr>
          <p:cNvSpPr/>
          <p:nvPr/>
        </p:nvSpPr>
        <p:spPr>
          <a:xfrm>
            <a:off x="3823656" y="2060848"/>
            <a:ext cx="760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D086FCB7-99C8-4FB7-B390-E0C5AF4D1A0B}"/>
              </a:ext>
            </a:extLst>
          </p:cNvPr>
          <p:cNvSpPr/>
          <p:nvPr/>
        </p:nvSpPr>
        <p:spPr>
          <a:xfrm>
            <a:off x="1760417" y="3744750"/>
            <a:ext cx="1023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CGF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A8AD012-BCFA-4BA1-8189-017399E7CC54}"/>
              </a:ext>
            </a:extLst>
          </p:cNvPr>
          <p:cNvSpPr/>
          <p:nvPr/>
        </p:nvSpPr>
        <p:spPr>
          <a:xfrm>
            <a:off x="2264473" y="4156438"/>
            <a:ext cx="1023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757D647-E59B-4C06-B46C-8C3987457DDE}"/>
              </a:ext>
            </a:extLst>
          </p:cNvPr>
          <p:cNvSpPr/>
          <p:nvPr/>
        </p:nvSpPr>
        <p:spPr>
          <a:xfrm>
            <a:off x="1884062" y="4863558"/>
            <a:ext cx="1023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BB8DC2A-6E5A-460F-A286-B8231552E588}"/>
              </a:ext>
            </a:extLst>
          </p:cNvPr>
          <p:cNvSpPr/>
          <p:nvPr/>
        </p:nvSpPr>
        <p:spPr>
          <a:xfrm>
            <a:off x="4666287" y="3791689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816BAC82-069A-4CE8-A086-C5303ED2217F}"/>
              </a:ext>
            </a:extLst>
          </p:cNvPr>
          <p:cNvSpPr/>
          <p:nvPr/>
        </p:nvSpPr>
        <p:spPr>
          <a:xfrm>
            <a:off x="5026329" y="4169998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同位角相等，两直线平行。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595E989-06F3-4DB7-8058-07FAA6FEBF8E}"/>
              </a:ext>
            </a:extLst>
          </p:cNvPr>
          <p:cNvSpPr/>
          <p:nvPr/>
        </p:nvSpPr>
        <p:spPr>
          <a:xfrm>
            <a:off x="2808314" y="486355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如果两条直线都与第三条直线平行，那么这两条直线也互相平行。</a:t>
            </a:r>
          </a:p>
        </p:txBody>
      </p:sp>
    </p:spTree>
    <p:extLst>
      <p:ext uri="{BB962C8B-B14F-4D97-AF65-F5344CB8AC3E}">
        <p14:creationId xmlns:p14="http://schemas.microsoft.com/office/powerpoint/2010/main" val="391140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7" grpId="0"/>
    </p:bldLst>
  </p:timing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1307</TotalTime>
  <Words>881</Words>
  <Application>Microsoft Office PowerPoint</Application>
  <PresentationFormat>自定义</PresentationFormat>
  <Paragraphs>144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模板222</vt:lpstr>
      <vt:lpstr>位图图像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ckb</cp:lastModifiedBy>
  <cp:revision>116</cp:revision>
  <dcterms:created xsi:type="dcterms:W3CDTF">2015-02-03T08:15:16Z</dcterms:created>
  <dcterms:modified xsi:type="dcterms:W3CDTF">2020-04-23T09:58:27Z</dcterms:modified>
</cp:coreProperties>
</file>